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6" r:id="rId8"/>
    <p:sldId id="263" r:id="rId9"/>
    <p:sldId id="257" r:id="rId10"/>
    <p:sldId id="264" r:id="rId11"/>
    <p:sldId id="265" r:id="rId12"/>
    <p:sldId id="267" r:id="rId13"/>
    <p:sldId id="268" r:id="rId14"/>
    <p:sldId id="269" r:id="rId15"/>
    <p:sldId id="270" r:id="rId16"/>
    <p:sldId id="278" r:id="rId17"/>
    <p:sldId id="271" r:id="rId18"/>
    <p:sldId id="279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5047C-4E63-49FC-BD59-62558F368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E3AD96-40B0-4776-8402-A3C70207A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261E0D-00C1-47A9-8F2A-0DC3544F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8C87E3-98FC-4943-880C-849CE75D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2A3308-4615-4604-B9C3-ECE0B23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31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F3F6D-4EEE-46FD-9BBF-D232BAC2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F1F64D-DE1F-4112-973F-B51787C21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E12A5C-09F6-466C-BC96-24BF93DB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D20034-D64E-4DD8-B3FE-021A7EEF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826528-20AE-41FE-9186-EE1B2808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95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C062FC6-BBCB-4F25-BC08-B2F7F5348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DEBFA4-62D3-4ECE-90D2-78CD8EF03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F08951-ECC9-42DC-AFA7-7C4668BF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347749-84B2-4AA2-B675-9E6A1EE8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B7B7FF-BB91-4B78-B43F-FC297C04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5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B3AEF-F25E-4589-B204-58B2B47E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E4040A-40F7-499B-B398-FBBA3A710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35BD6-853D-4D3C-AEC2-0404D10F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A8C9CD-5063-4102-9B74-9D6553DC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7DF36-A7E7-46E6-B04B-26C40150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58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8DDC6C-489B-4FF2-BCE0-6AEC874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447DB8-C30D-4D92-95D2-AE3F8D87B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FBEEFA-E4B2-41AB-905E-1914CEEC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34A850-BB23-460F-A42F-7227631C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BB149C-1D04-4A63-B1C4-2E362AE1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81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EEC3C-0C55-49EB-AE92-30B62D56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ED363B-16C4-4D0D-A96E-5E2905C98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8152E06-3593-417F-B1EB-6052DFCB1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D2FE26-C57E-42B3-BD3A-7D979288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872A0E-4F6C-4117-970E-B0B0B8DF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F05B70-2FC6-4D98-B533-6CAA53D1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566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501C-6B9C-4927-851B-53449C78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65BB11-E845-40BB-9D9B-A2B22B455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AFCB61-F0BF-48AE-B3D3-6B25125EA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8D0CEA-3823-4744-B123-AD6CAB29B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A515D46-9314-4541-A57C-3222C9FA2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733ECF5-1FEE-4137-9188-81A9540C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673402-98E9-4D7F-A02B-DF888BEC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6AB8A3B-9AAA-478C-98E6-1FF1924F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51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5E801-F48C-4B6D-9E2C-25D78D91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D78D58-C50F-491A-8B62-8A7EB255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08029E-C60E-4836-98B2-A2C50817B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5777F6-7AB3-44E2-947A-9D151B83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0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8329CBE-5221-4406-ACC2-400B537E1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CB3733-1E32-4BEE-9DFA-08D4BD1B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B0424E-048C-4000-B8F8-5EA5673A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79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82359-B815-428A-8471-5BF759652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3DAE8-E138-4D90-B3F5-C41B7D37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15E68C-BA27-4E37-A728-B4A0543D3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0DA798-53B2-4A9D-A07F-236E8AA6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83CA0B-FB7A-49B2-9410-134291522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EAA9-7AA5-47C1-A3B0-5C874850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2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500B5-A86E-4061-84A3-0DF0E55D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AC7722-29A8-42D3-BAC3-8BEC8618F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7153EE-0EF4-4663-9FF0-BBBFEA15A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2FE9E8-387B-4DB3-8070-078095E2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BC0ED9-F88D-497C-8964-80F5DB24D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9F0017-60D5-4CD9-84BB-7FB07CAC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24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C3ED51-051A-4CE4-BFE1-05401880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A04302-726E-4F0E-9BCD-F0B89FBFF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726DBE-C3BA-473A-AC69-4370D74D7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45980-3E72-4363-B641-E0D4F2C4A00F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D4DC50-6188-4D77-80CB-E38BCA01E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B3A673-BCB8-4313-ACBC-47DA8D118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380A6-D5A2-41C3-8FF4-0D6A8D542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09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user?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F2C88-F591-4E23-91FC-2EDB1D8B3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Документооборот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EE80CC-FB4F-426A-8200-F31D3F825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uk-UA" sz="1800" i="1" dirty="0"/>
              <a:t>Проект </a:t>
            </a:r>
            <a:r>
              <a:rPr lang="uk-UA" sz="1800" i="1" dirty="0" err="1"/>
              <a:t>предназначен</a:t>
            </a:r>
            <a:r>
              <a:rPr lang="uk-UA" sz="1800" i="1" dirty="0"/>
              <a:t> для </a:t>
            </a:r>
            <a:r>
              <a:rPr lang="uk-UA" sz="1800" i="1" dirty="0" err="1"/>
              <a:t>перес</a:t>
            </a:r>
            <a:r>
              <a:rPr lang="ru-RU" sz="1800" i="1" dirty="0" err="1"/>
              <a:t>ылки</a:t>
            </a:r>
            <a:r>
              <a:rPr lang="ru-RU" sz="1800" i="1" dirty="0"/>
              <a:t> документов (служебные записки, сообщения) между сотрудниками компании</a:t>
            </a:r>
          </a:p>
          <a:p>
            <a:r>
              <a:rPr lang="ru-RU" sz="1800" i="1" dirty="0"/>
              <a:t>Автор: Журов К. А.</a:t>
            </a:r>
          </a:p>
        </p:txBody>
      </p:sp>
    </p:spTree>
    <p:extLst>
      <p:ext uri="{BB962C8B-B14F-4D97-AF65-F5344CB8AC3E}">
        <p14:creationId xmlns:p14="http://schemas.microsoft.com/office/powerpoint/2010/main" val="77948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23ED9-5FDE-4B54-A7B9-7FADD515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Далее нажимаем «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Create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categories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 (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departments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positions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users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contractors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cost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items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currencies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legal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organizations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planning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cs typeface="Courier New" panose="02070309020205020404" pitchFamily="49" charset="0"/>
              </a:rPr>
              <a:t>periods</a:t>
            </a:r>
            <a:r>
              <a:rPr lang="ru-RU" altLang="ru-RU" sz="1800" dirty="0">
                <a:solidFill>
                  <a:srgbClr val="000000"/>
                </a:solidFill>
                <a:cs typeface="Courier New" panose="02070309020205020404" pitchFamily="49" charset="0"/>
              </a:rPr>
              <a:t>)</a:t>
            </a:r>
            <a:r>
              <a:rPr lang="ru-RU" sz="1800" dirty="0"/>
              <a:t>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F099C27-00CB-4EF6-847E-035A45C51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97" y="1456509"/>
            <a:ext cx="8845323" cy="4975494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E66C2C5-10FD-4629-A497-5D436F6ED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5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AB092E-D1CB-4290-80B7-60102A55F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/>
          </a:bodyPr>
          <a:lstStyle/>
          <a:p>
            <a:r>
              <a:rPr lang="uk-UA" sz="1600" dirty="0" err="1"/>
              <a:t>После</a:t>
            </a:r>
            <a:r>
              <a:rPr lang="uk-UA" sz="1600" dirty="0"/>
              <a:t> </a:t>
            </a:r>
            <a:r>
              <a:rPr lang="uk-UA" sz="1600" dirty="0" err="1"/>
              <a:t>создания</a:t>
            </a:r>
            <a:r>
              <a:rPr lang="uk-UA" sz="1600" dirty="0"/>
              <a:t> </a:t>
            </a:r>
            <a:r>
              <a:rPr lang="uk-UA" sz="1600" dirty="0" err="1"/>
              <a:t>начальных</a:t>
            </a:r>
            <a:r>
              <a:rPr lang="uk-UA" sz="1600" dirty="0"/>
              <a:t> </a:t>
            </a:r>
            <a:r>
              <a:rPr lang="uk-UA" sz="1600" dirty="0" err="1"/>
              <a:t>данных</a:t>
            </a:r>
            <a:r>
              <a:rPr lang="uk-UA" sz="1600" dirty="0"/>
              <a:t> </a:t>
            </a:r>
            <a:r>
              <a:rPr lang="uk-UA" sz="1600" dirty="0" err="1"/>
              <a:t>попадаем</a:t>
            </a:r>
            <a:r>
              <a:rPr lang="uk-UA" sz="1600" dirty="0"/>
              <a:t> в панель </a:t>
            </a:r>
            <a:r>
              <a:rPr lang="uk-UA" sz="1600" dirty="0" err="1"/>
              <a:t>администратора</a:t>
            </a:r>
            <a:r>
              <a:rPr lang="uk-UA" sz="1600" dirty="0"/>
              <a:t>. </a:t>
            </a:r>
            <a:r>
              <a:rPr lang="uk-UA" sz="1600" dirty="0" err="1"/>
              <a:t>Когда</a:t>
            </a:r>
            <a:r>
              <a:rPr lang="uk-UA" sz="1600" dirty="0"/>
              <a:t> </a:t>
            </a:r>
            <a:r>
              <a:rPr lang="uk-UA" sz="1600" dirty="0" err="1"/>
              <a:t>данные</a:t>
            </a:r>
            <a:r>
              <a:rPr lang="uk-UA" sz="1600" dirty="0"/>
              <a:t> </a:t>
            </a:r>
            <a:r>
              <a:rPr lang="uk-UA" sz="1600" dirty="0" err="1"/>
              <a:t>есть</a:t>
            </a:r>
            <a:r>
              <a:rPr lang="uk-UA" sz="1600" dirty="0"/>
              <a:t> в </a:t>
            </a:r>
            <a:r>
              <a:rPr lang="uk-UA" sz="1600" dirty="0" err="1"/>
              <a:t>базе</a:t>
            </a:r>
            <a:r>
              <a:rPr lang="uk-UA" sz="1600" dirty="0"/>
              <a:t> – у </a:t>
            </a:r>
            <a:r>
              <a:rPr lang="uk-UA" sz="1600" dirty="0" err="1"/>
              <a:t>нее</a:t>
            </a:r>
            <a:r>
              <a:rPr lang="uk-UA" sz="1600" dirty="0"/>
              <a:t> </a:t>
            </a:r>
            <a:r>
              <a:rPr lang="uk-UA" sz="1600" dirty="0" err="1"/>
              <a:t>такой</a:t>
            </a:r>
            <a:r>
              <a:rPr lang="uk-UA" sz="1600" dirty="0"/>
              <a:t> вид</a:t>
            </a:r>
            <a:endParaRPr lang="ru-RU" sz="1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730FF9-94B5-423E-9EBD-98A56D9C0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1" y="1208015"/>
            <a:ext cx="8887268" cy="4918614"/>
          </a:xfrm>
        </p:spPr>
      </p:pic>
    </p:spTree>
    <p:extLst>
      <p:ext uri="{BB962C8B-B14F-4D97-AF65-F5344CB8AC3E}">
        <p14:creationId xmlns:p14="http://schemas.microsoft.com/office/powerpoint/2010/main" val="82827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B2CF4-1EEC-4FDB-9EAD-017A7895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1800" dirty="0"/>
              <a:t>Перейдем на </a:t>
            </a:r>
            <a:r>
              <a:rPr lang="uk-UA" sz="1800" dirty="0" err="1"/>
              <a:t>страницу</a:t>
            </a:r>
            <a:r>
              <a:rPr lang="uk-UA" sz="1800" dirty="0"/>
              <a:t> </a:t>
            </a:r>
            <a:r>
              <a:rPr lang="uk-UA" sz="1800" dirty="0" err="1"/>
              <a:t>авторизации</a:t>
            </a:r>
            <a:r>
              <a:rPr lang="uk-UA" sz="1800" dirty="0"/>
              <a:t> </a:t>
            </a:r>
            <a:r>
              <a:rPr lang="en-US" sz="1800" dirty="0">
                <a:hlinkClick r:id="rId2"/>
              </a:rPr>
              <a:t>http://localhost:8080/user?</a:t>
            </a:r>
            <a:br>
              <a:rPr lang="uk-UA" sz="1800" dirty="0"/>
            </a:br>
            <a:r>
              <a:rPr lang="uk-UA" sz="1800" dirty="0"/>
              <a:t>Пароль </a:t>
            </a:r>
            <a:r>
              <a:rPr lang="en-US" sz="1800" dirty="0"/>
              <a:t>admin: 12345</a:t>
            </a:r>
            <a:r>
              <a:rPr lang="uk-UA" sz="1800" dirty="0"/>
              <a:t> </a:t>
            </a:r>
            <a:br>
              <a:rPr lang="uk-UA" sz="1800" dirty="0"/>
            </a:br>
            <a:r>
              <a:rPr lang="uk-UA" sz="1800" dirty="0" err="1"/>
              <a:t>остальн</a:t>
            </a:r>
            <a:r>
              <a:rPr lang="ru-RU" sz="1800" dirty="0" err="1"/>
              <a:t>ые</a:t>
            </a:r>
            <a:r>
              <a:rPr lang="ru-RU" sz="1800" dirty="0"/>
              <a:t> пользователи: 123</a:t>
            </a:r>
            <a:br>
              <a:rPr lang="ru-RU" sz="1800" dirty="0"/>
            </a:br>
            <a:r>
              <a:rPr lang="ru-RU" sz="1800" dirty="0"/>
              <a:t>Зайдем под </a:t>
            </a:r>
            <a:r>
              <a:rPr lang="en-US" sz="1800"/>
              <a:t>itkostya</a:t>
            </a:r>
            <a:endParaRPr lang="ru-RU" sz="18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BF6E2E1-E7C5-4ACC-9294-0D555EA3D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8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6833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29BD-4452-4F24-9A95-02EC17BE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890"/>
          </a:xfrm>
        </p:spPr>
        <p:txBody>
          <a:bodyPr>
            <a:normAutofit/>
          </a:bodyPr>
          <a:lstStyle/>
          <a:p>
            <a:r>
              <a:rPr lang="uk-UA" sz="2400" dirty="0" err="1"/>
              <a:t>Главная</a:t>
            </a:r>
            <a:r>
              <a:rPr lang="uk-UA" sz="2400" dirty="0"/>
              <a:t> </a:t>
            </a:r>
            <a:r>
              <a:rPr lang="uk-UA" sz="2400" dirty="0" err="1"/>
              <a:t>страница</a:t>
            </a:r>
            <a:r>
              <a:rPr lang="uk-UA" sz="2400" dirty="0"/>
              <a:t> </a:t>
            </a:r>
            <a:r>
              <a:rPr lang="uk-UA" sz="2400" dirty="0" err="1"/>
              <a:t>пользователя</a:t>
            </a:r>
            <a:r>
              <a:rPr lang="uk-UA" sz="2400" dirty="0"/>
              <a:t> </a:t>
            </a:r>
            <a:r>
              <a:rPr lang="en-US" sz="2400" dirty="0" err="1"/>
              <a:t>itkostya</a:t>
            </a:r>
            <a:r>
              <a:rPr lang="en-US" sz="2400" dirty="0"/>
              <a:t> </a:t>
            </a:r>
            <a:r>
              <a:rPr lang="uk-UA" sz="2400" dirty="0"/>
              <a:t>Журов Константин Александрович. </a:t>
            </a:r>
            <a:r>
              <a:rPr lang="uk-UA" sz="2400" dirty="0" err="1"/>
              <a:t>Пока</a:t>
            </a:r>
            <a:r>
              <a:rPr lang="uk-UA" sz="2400" dirty="0"/>
              <a:t> </a:t>
            </a:r>
            <a:r>
              <a:rPr lang="uk-UA" sz="2400" dirty="0" err="1"/>
              <a:t>никаких</a:t>
            </a:r>
            <a:r>
              <a:rPr lang="uk-UA" sz="2400" dirty="0"/>
              <a:t> </a:t>
            </a:r>
            <a:r>
              <a:rPr lang="uk-UA" sz="2400" dirty="0" err="1"/>
              <a:t>данн</a:t>
            </a:r>
            <a:r>
              <a:rPr lang="ru-RU" sz="2400" dirty="0" err="1"/>
              <a:t>ых</a:t>
            </a:r>
            <a:r>
              <a:rPr lang="ru-RU" sz="2400" dirty="0"/>
              <a:t> нет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8FDEFC-1A55-4AB5-AEBB-166E00D3B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6509"/>
            <a:ext cx="7877961" cy="4636874"/>
          </a:xfrm>
        </p:spPr>
      </p:pic>
    </p:spTree>
    <p:extLst>
      <p:ext uri="{BB962C8B-B14F-4D97-AF65-F5344CB8AC3E}">
        <p14:creationId xmlns:p14="http://schemas.microsoft.com/office/powerpoint/2010/main" val="184616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48CCA-33E9-4DDF-A451-3C355F00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Создадим</a:t>
            </a:r>
            <a:r>
              <a:rPr lang="uk-UA" dirty="0"/>
              <a:t> служебку 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DB89FE-F2E0-44F8-9733-7C8AD2D80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3" y="1481676"/>
            <a:ext cx="8625797" cy="4852011"/>
          </a:xfrm>
        </p:spPr>
      </p:pic>
    </p:spTree>
    <p:extLst>
      <p:ext uri="{BB962C8B-B14F-4D97-AF65-F5344CB8AC3E}">
        <p14:creationId xmlns:p14="http://schemas.microsoft.com/office/powerpoint/2010/main" val="140928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1D24F-7BF7-49D0-8717-AB410207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Страница создания служебки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4D9EDCC-4FDA-4D36-9879-1A15465B2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368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6760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19BB3-7FD5-495F-8AA6-FFD932CE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835"/>
          </a:xfrm>
        </p:spPr>
        <p:txBody>
          <a:bodyPr>
            <a:normAutofit/>
          </a:bodyPr>
          <a:lstStyle/>
          <a:p>
            <a:r>
              <a:rPr lang="ru-RU" sz="2400" dirty="0"/>
              <a:t>Нажимаем «Выбрать кому». Выбираем одного пользователя. Он будет в шапке документа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3B86F5A-F47B-4CAF-901F-6BC24A98F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8847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64442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E83F1-933F-421E-8E46-5488E54D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Заполняем Тема, Текст. В тексте можно использовать</a:t>
            </a:r>
            <a:r>
              <a:rPr lang="en-US" sz="2400" dirty="0"/>
              <a:t> HTML </a:t>
            </a:r>
            <a:r>
              <a:rPr lang="uk-UA" sz="2400" dirty="0"/>
              <a:t>теги. При </a:t>
            </a:r>
            <a:r>
              <a:rPr lang="uk-UA" sz="2400" dirty="0" err="1"/>
              <a:t>нажатии</a:t>
            </a:r>
            <a:r>
              <a:rPr lang="uk-UA" sz="2400" dirty="0"/>
              <a:t> «</a:t>
            </a:r>
            <a:r>
              <a:rPr lang="uk-UA" sz="2400" dirty="0" err="1"/>
              <a:t>Просмотр</a:t>
            </a:r>
            <a:r>
              <a:rPr lang="uk-UA" sz="2400" dirty="0"/>
              <a:t>»</a:t>
            </a:r>
            <a:r>
              <a:rPr lang="ru-RU" sz="2400" dirty="0"/>
              <a:t> можно увидеть результаты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663F06A-4ADA-47EA-B94C-FD6B7C96B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045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0864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388B1-D77E-4E42-A0B0-2BCEB64F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110"/>
          </a:xfrm>
        </p:spPr>
        <p:txBody>
          <a:bodyPr>
            <a:normAutofit/>
          </a:bodyPr>
          <a:lstStyle/>
          <a:p>
            <a:r>
              <a:rPr lang="ru-RU" sz="2000" dirty="0"/>
              <a:t>Нажимаем </a:t>
            </a:r>
            <a:r>
              <a:rPr lang="en-US" sz="2000" dirty="0"/>
              <a:t>“</a:t>
            </a:r>
            <a:r>
              <a:rPr lang="uk-UA" sz="2000" dirty="0" err="1"/>
              <a:t>Отправить</a:t>
            </a:r>
            <a:r>
              <a:rPr lang="uk-UA" sz="2000" dirty="0"/>
              <a:t> – На </a:t>
            </a:r>
            <a:r>
              <a:rPr lang="uk-UA" sz="2000" dirty="0" err="1"/>
              <a:t>согласование</a:t>
            </a:r>
            <a:r>
              <a:rPr lang="en-US" sz="2000" dirty="0"/>
              <a:t>”</a:t>
            </a:r>
            <a:endParaRPr lang="ru-RU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CFB5385-1E9D-480A-BC14-357C84E90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8" y="1040236"/>
            <a:ext cx="9693579" cy="5452638"/>
          </a:xfrm>
        </p:spPr>
      </p:pic>
    </p:spTree>
    <p:extLst>
      <p:ext uri="{BB962C8B-B14F-4D97-AF65-F5344CB8AC3E}">
        <p14:creationId xmlns:p14="http://schemas.microsoft.com/office/powerpoint/2010/main" val="909049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FE5D0-6EAC-43A9-8818-074AD17A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058"/>
          </a:xfrm>
        </p:spPr>
        <p:txBody>
          <a:bodyPr>
            <a:normAutofit/>
          </a:bodyPr>
          <a:lstStyle/>
          <a:p>
            <a:r>
              <a:rPr lang="ru-RU" sz="2000" dirty="0"/>
              <a:t>Появляется окно выбора пользователей, которым отправится документ и тех, кто будут в списке бизнес-процесса согласования (документ может не отправиться сразу на всех). Нажимаем «Выбрать»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A8C0BF2-F660-4F9D-86DB-1FB045E8B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8454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3574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E3F6F-8CAF-496A-AA8F-E67669B50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07C864-7DA6-48B5-A407-906A36EEA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Написан на </a:t>
            </a:r>
            <a:r>
              <a:rPr lang="en-US" dirty="0"/>
              <a:t>Java 8 (1.8.0.151)</a:t>
            </a:r>
            <a:endParaRPr lang="ru-RU" dirty="0"/>
          </a:p>
          <a:p>
            <a:r>
              <a:rPr lang="ru-RU" dirty="0"/>
              <a:t>Используется </a:t>
            </a:r>
            <a:r>
              <a:rPr lang="en-US" dirty="0"/>
              <a:t>Apache Tomcat 8 (8.5.24)</a:t>
            </a:r>
          </a:p>
          <a:p>
            <a:r>
              <a:rPr lang="en-US" dirty="0"/>
              <a:t>IntelliJ Idea 2017.3 (2017.3.4)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334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4EECA-54E4-4C69-9A67-A7033953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776"/>
          </a:xfrm>
        </p:spPr>
        <p:txBody>
          <a:bodyPr>
            <a:normAutofit/>
          </a:bodyPr>
          <a:lstStyle/>
          <a:p>
            <a:r>
              <a:rPr lang="ru-RU" sz="2400" dirty="0"/>
              <a:t>Ставим галочки, нажимаем «Выбрать»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646448B-8D90-4F86-8F92-7BCCCA63A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7" y="125333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7457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27194-9CBD-4C6C-9648-C51835C0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668"/>
          </a:xfrm>
        </p:spPr>
        <p:txBody>
          <a:bodyPr>
            <a:normAutofit fontScale="90000"/>
          </a:bodyPr>
          <a:lstStyle/>
          <a:p>
            <a:r>
              <a:rPr lang="ru-RU" sz="1800" dirty="0"/>
              <a:t>Документ уже практически готов к отправке. Осталось указать очередность согласования – используем кнопки «Вверх», «Вниз» (или «Удалить», «Удалить все» если ошиблись), а также порядок согласования – Ждать/Не ждать. Т.е. в данном конкретном случае Журов (отправлять можно себе) и </a:t>
            </a:r>
            <a:r>
              <a:rPr lang="ru-RU" sz="1800" dirty="0" err="1"/>
              <a:t>Чегалкин</a:t>
            </a:r>
            <a:r>
              <a:rPr lang="ru-RU" sz="1800" dirty="0"/>
              <a:t> получат </a:t>
            </a:r>
            <a:r>
              <a:rPr lang="ru-RU" sz="1800" dirty="0" err="1"/>
              <a:t>служебку</a:t>
            </a:r>
            <a:r>
              <a:rPr lang="ru-RU" sz="1800" dirty="0"/>
              <a:t> сразу, а </a:t>
            </a:r>
            <a:r>
              <a:rPr lang="ru-RU" sz="1800" dirty="0" err="1"/>
              <a:t>Капитошка</a:t>
            </a:r>
            <a:r>
              <a:rPr lang="ru-RU" sz="1800" dirty="0"/>
              <a:t> только после того, как они согласуют. Кроме того можно написать комментарий – он не влияет на тело служебки. Это доп. инфа для пользователей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A68E6BB5-9F6B-4078-B926-9F8B39C8D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0" y="141456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69202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F8429-0AF0-48BC-81D1-DCDD452A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Служебка отправлена – главная панель пользователя, который ее получил. Закладка «На рассмотрении» - это то, что приходит нам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78988F-D655-468C-AD4B-8979F5583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1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4976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7BA4C-C8DB-4BC0-9D4B-00FCA739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Закладка «На контроле» - это то, что уходит от нас и еще не выполнено (согласовано/утверждено или др. статус)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86E4AB-083A-4879-AF9D-E82B57A69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83" y="1842403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5013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65851-8934-4211-93B6-83E0B38E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613"/>
          </a:xfrm>
        </p:spPr>
        <p:txBody>
          <a:bodyPr>
            <a:normAutofit/>
          </a:bodyPr>
          <a:lstStyle/>
          <a:p>
            <a:r>
              <a:rPr lang="ru-RU" sz="2000" dirty="0"/>
              <a:t>Зайдем в </a:t>
            </a:r>
            <a:r>
              <a:rPr lang="ru-RU" sz="2000" dirty="0" err="1"/>
              <a:t>служебку</a:t>
            </a:r>
            <a:r>
              <a:rPr lang="ru-RU" sz="2000" dirty="0"/>
              <a:t>, которая пришла пользователю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9E9FE2-2AD5-485A-834F-5D4DEBA05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4899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91238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2127B-3CE9-426A-AD57-E9E6DD052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>
            <a:normAutofit/>
          </a:bodyPr>
          <a:lstStyle/>
          <a:p>
            <a:r>
              <a:rPr lang="ru-RU" sz="3200" dirty="0"/>
              <a:t>Что еще можно делать при создании служебки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0236A0-8EFA-44AF-A397-FC365981E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52" y="1690688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6CFC3-DE4E-44CC-92A4-B81A3601FAFE}"/>
              </a:ext>
            </a:extLst>
          </p:cNvPr>
          <p:cNvSpPr txBox="1"/>
          <p:nvPr/>
        </p:nvSpPr>
        <p:spPr>
          <a:xfrm>
            <a:off x="1003352" y="941601"/>
            <a:ext cx="926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Добавлять файлы вложений. Если ошиблись – удалить вложение (подсветка выбранного элемента)</a:t>
            </a:r>
          </a:p>
        </p:txBody>
      </p:sp>
    </p:spTree>
    <p:extLst>
      <p:ext uri="{BB962C8B-B14F-4D97-AF65-F5344CB8AC3E}">
        <p14:creationId xmlns:p14="http://schemas.microsoft.com/office/powerpoint/2010/main" val="3189067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FC810-BD50-4BA1-A7C6-8822509C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2000" dirty="0"/>
              <a:t>В поле «Кому» </a:t>
            </a:r>
            <a:r>
              <a:rPr lang="uk-UA" sz="2000" dirty="0" err="1"/>
              <a:t>выбирать</a:t>
            </a:r>
            <a:r>
              <a:rPr lang="uk-UA" sz="2000" dirty="0"/>
              <a:t> </a:t>
            </a:r>
            <a:r>
              <a:rPr lang="uk-UA" sz="2000" dirty="0" err="1"/>
              <a:t>пользователей</a:t>
            </a:r>
            <a:r>
              <a:rPr lang="uk-UA" sz="2000" dirty="0"/>
              <a:t> с </a:t>
            </a:r>
            <a:r>
              <a:rPr lang="uk-UA" sz="2000" dirty="0" err="1"/>
              <a:t>помощью</a:t>
            </a:r>
            <a:r>
              <a:rPr lang="uk-UA" sz="2000" dirty="0"/>
              <a:t> </a:t>
            </a:r>
            <a:r>
              <a:rPr lang="uk-UA" sz="2000" dirty="0" err="1"/>
              <a:t>клавиш</a:t>
            </a:r>
            <a:r>
              <a:rPr lang="uk-UA" sz="2000" dirty="0"/>
              <a:t> </a:t>
            </a:r>
            <a:r>
              <a:rPr lang="uk-UA" sz="2000" dirty="0" err="1"/>
              <a:t>клавиатуры</a:t>
            </a:r>
            <a:r>
              <a:rPr lang="uk-UA" sz="2000" dirty="0"/>
              <a:t> вверх/вниз и </a:t>
            </a:r>
            <a:r>
              <a:rPr lang="en-US" sz="2000" dirty="0"/>
              <a:t>Enter</a:t>
            </a:r>
            <a:r>
              <a:rPr lang="uk-UA" sz="2000" dirty="0"/>
              <a:t> </a:t>
            </a:r>
            <a:endParaRPr lang="ru-RU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BC19A93-8B39-4C57-97C2-CA8AEBD16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5" y="1490066"/>
            <a:ext cx="8962769" cy="5041558"/>
          </a:xfrm>
        </p:spPr>
      </p:pic>
    </p:spTree>
    <p:extLst>
      <p:ext uri="{BB962C8B-B14F-4D97-AF65-F5344CB8AC3E}">
        <p14:creationId xmlns:p14="http://schemas.microsoft.com/office/powerpoint/2010/main" val="1293545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BF10F-2E0C-4A7E-88F1-92F1AF73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527"/>
          </a:xfrm>
        </p:spPr>
        <p:txBody>
          <a:bodyPr>
            <a:normAutofit fontScale="90000"/>
          </a:bodyPr>
          <a:lstStyle/>
          <a:p>
            <a:r>
              <a:rPr lang="ru-RU" sz="2000" dirty="0"/>
              <a:t>В поле «Кому» есть возможность </a:t>
            </a:r>
            <a:r>
              <a:rPr lang="ru-RU" sz="2000" dirty="0" err="1"/>
              <a:t>автоподстановки</a:t>
            </a:r>
            <a:r>
              <a:rPr lang="ru-RU" sz="2000" dirty="0"/>
              <a:t> – начинаем писать фамилию/имя что то еще – появляются пользователи. Выбираем нужного стрелками и </a:t>
            </a:r>
            <a:r>
              <a:rPr lang="en-US" sz="2000" dirty="0"/>
              <a:t>Enter </a:t>
            </a:r>
            <a:r>
              <a:rPr lang="uk-UA" sz="2000" dirty="0" err="1"/>
              <a:t>или</a:t>
            </a:r>
            <a:r>
              <a:rPr lang="uk-UA" sz="2000" dirty="0"/>
              <a:t> м</a:t>
            </a:r>
            <a:r>
              <a:rPr lang="ru-RU" sz="2000" dirty="0" err="1"/>
              <a:t>ышкой</a:t>
            </a:r>
            <a:endParaRPr lang="ru-RU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E84FA81-2843-4F03-98B9-C0CDF8475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30" y="125333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1922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C5D47-DB64-448B-A4C3-7A8D89EC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2400" dirty="0" err="1"/>
              <a:t>Если</a:t>
            </a:r>
            <a:r>
              <a:rPr lang="uk-UA" sz="2400" dirty="0"/>
              <a:t> при </a:t>
            </a:r>
            <a:r>
              <a:rPr lang="uk-UA" sz="2400" dirty="0" err="1"/>
              <a:t>создании</a:t>
            </a:r>
            <a:r>
              <a:rPr lang="uk-UA" sz="2400" dirty="0"/>
              <a:t> служебки м</a:t>
            </a:r>
            <a:r>
              <a:rPr lang="ru-RU" sz="2400" dirty="0"/>
              <a:t>ы решили ее пока не отправлять, то ее можно сохранить как черновик</a:t>
            </a:r>
            <a:r>
              <a:rPr lang="en-US" sz="2400" dirty="0"/>
              <a:t> – </a:t>
            </a:r>
            <a:r>
              <a:rPr lang="uk-UA" sz="2400" dirty="0" err="1"/>
              <a:t>нажимаем</a:t>
            </a:r>
            <a:r>
              <a:rPr lang="uk-UA" sz="2400" dirty="0"/>
              <a:t> </a:t>
            </a:r>
            <a:r>
              <a:rPr lang="uk-UA" sz="2400" dirty="0" err="1"/>
              <a:t>соответствующую</a:t>
            </a:r>
            <a:r>
              <a:rPr lang="uk-UA" sz="2400" dirty="0"/>
              <a:t> кнопку</a:t>
            </a:r>
            <a:endParaRPr lang="ru-RU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74D3D6-23D9-47BA-80DE-507893E73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0" y="157395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73276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5A2FE-4987-4EAA-B0B6-0D35AAF9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Служебка-черновик не видна на закладках «На рассмотрении», «На контроле». Необходимо нажать большую кнопку «Служебные»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2E6214-C227-4672-9A1E-423B6D42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9" y="178368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1193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7A7CE-5C6D-4A94-9504-2F4F925C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DF8709-4952-4D20-ACBD-015894212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 предназначен для пересылки документов между сотрудниками компании - служебки, сообщения. При необходимости можно добавить другие документы – например, листы согласования (согласования приема на работу), планы работ</a:t>
            </a:r>
            <a:r>
              <a:rPr lang="uk-UA" dirty="0"/>
              <a:t>, командировки и </a:t>
            </a:r>
            <a:r>
              <a:rPr lang="uk-UA" dirty="0" err="1"/>
              <a:t>др</a:t>
            </a:r>
            <a:r>
              <a:rPr lang="uk-UA" dirty="0"/>
              <a:t>. Т. е. все </a:t>
            </a:r>
            <a:r>
              <a:rPr lang="uk-UA" dirty="0" err="1"/>
              <a:t>что</a:t>
            </a:r>
            <a:r>
              <a:rPr lang="uk-UA" dirty="0"/>
              <a:t> </a:t>
            </a:r>
            <a:r>
              <a:rPr lang="uk-UA" dirty="0" err="1"/>
              <a:t>есть</a:t>
            </a:r>
            <a:r>
              <a:rPr lang="uk-UA" dirty="0"/>
              <a:t> в </a:t>
            </a:r>
            <a:r>
              <a:rPr lang="uk-UA" dirty="0" err="1"/>
              <a:t>бумажном</a:t>
            </a:r>
            <a:r>
              <a:rPr lang="uk-UA" dirty="0"/>
              <a:t> виде </a:t>
            </a:r>
            <a:r>
              <a:rPr lang="uk-UA" dirty="0" err="1"/>
              <a:t>может</a:t>
            </a:r>
            <a:r>
              <a:rPr lang="uk-UA" dirty="0"/>
              <a:t> </a:t>
            </a:r>
            <a:r>
              <a:rPr lang="uk-UA" dirty="0" err="1"/>
              <a:t>быть</a:t>
            </a:r>
            <a:r>
              <a:rPr lang="uk-UA" dirty="0"/>
              <a:t> в </a:t>
            </a:r>
            <a:r>
              <a:rPr lang="uk-UA" dirty="0" err="1"/>
              <a:t>документообороте</a:t>
            </a:r>
            <a:endParaRPr lang="ru-RU" dirty="0"/>
          </a:p>
          <a:p>
            <a:r>
              <a:rPr lang="ru-RU" dirty="0"/>
              <a:t>Разобраться в технологиях</a:t>
            </a:r>
            <a:r>
              <a:rPr lang="uk-UA" dirty="0"/>
              <a:t>,</a:t>
            </a:r>
            <a:r>
              <a:rPr lang="ru-RU" dirty="0"/>
              <a:t> связанных с</a:t>
            </a:r>
            <a:r>
              <a:rPr lang="en-US" dirty="0"/>
              <a:t> Java, </a:t>
            </a:r>
            <a:r>
              <a:rPr lang="ru-RU" dirty="0"/>
              <a:t>написать свой довольно большой практический проект</a:t>
            </a:r>
          </a:p>
        </p:txBody>
      </p:sp>
    </p:spTree>
    <p:extLst>
      <p:ext uri="{BB962C8B-B14F-4D97-AF65-F5344CB8AC3E}">
        <p14:creationId xmlns:p14="http://schemas.microsoft.com/office/powerpoint/2010/main" val="2078267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9F255-1926-423E-93E3-71FFE58D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Затем нажать «Черновики»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2DA461E-4105-4F1C-B128-8DEFD383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8" y="1330674"/>
            <a:ext cx="9088605" cy="5112340"/>
          </a:xfrm>
        </p:spPr>
      </p:pic>
    </p:spTree>
    <p:extLst>
      <p:ext uri="{BB962C8B-B14F-4D97-AF65-F5344CB8AC3E}">
        <p14:creationId xmlns:p14="http://schemas.microsoft.com/office/powerpoint/2010/main" val="2182408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BDD39-8AA7-477B-8E57-DD8E285A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При отправке служебки можно указывать тип процесса (согласование, ознакомление, исполнение, утверждение, визирование), которые поставит пользователь-получатель. Обычно пользователи ставят «Согласование», «Ознакомление». «Исполнение» - начальник отправляет подчиненному. «Утверждение», «Визирование» - отправка начальству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CAD69D6-EF0C-44B6-B3CD-3BEBA047E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5" y="194307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19108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68D92-4B8A-4BF6-B5C9-5F713B7F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181"/>
            <a:ext cx="10515600" cy="993892"/>
          </a:xfrm>
        </p:spPr>
        <p:txBody>
          <a:bodyPr/>
          <a:lstStyle/>
          <a:p>
            <a:r>
              <a:rPr lang="ru-RU" dirty="0"/>
              <a:t>Пример со всему типами процесса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2B12D1D-D92F-4621-98F0-7FEF1EA14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52" y="1473286"/>
            <a:ext cx="8702711" cy="4895275"/>
          </a:xfrm>
        </p:spPr>
      </p:pic>
    </p:spTree>
    <p:extLst>
      <p:ext uri="{BB962C8B-B14F-4D97-AF65-F5344CB8AC3E}">
        <p14:creationId xmlns:p14="http://schemas.microsoft.com/office/powerpoint/2010/main" val="2729690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3E4B2-A8A0-4CAD-BEBA-DF6ED1C2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8783"/>
          </a:xfrm>
        </p:spPr>
        <p:txBody>
          <a:bodyPr>
            <a:normAutofit/>
          </a:bodyPr>
          <a:lstStyle/>
          <a:p>
            <a:r>
              <a:rPr lang="ru-RU" sz="2000" dirty="0"/>
              <a:t>В процессе создания/отправки документа есть проверки – «Тема», «Текст» должны быть заполнены. Если это не так – сообщение об ошибке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B7CB3F0-8888-4890-BC9D-4C7A5E70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10" y="1484109"/>
            <a:ext cx="8178800" cy="4600575"/>
          </a:xfrm>
        </p:spPr>
      </p:pic>
    </p:spTree>
    <p:extLst>
      <p:ext uri="{BB962C8B-B14F-4D97-AF65-F5344CB8AC3E}">
        <p14:creationId xmlns:p14="http://schemas.microsoft.com/office/powerpoint/2010/main" val="298931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12819-5933-43EB-8E39-E72F71FE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058"/>
          </a:xfrm>
        </p:spPr>
        <p:txBody>
          <a:bodyPr>
            <a:normAutofit/>
          </a:bodyPr>
          <a:lstStyle/>
          <a:p>
            <a:r>
              <a:rPr lang="uk-UA" sz="2000" dirty="0" err="1"/>
              <a:t>Кроме</a:t>
            </a:r>
            <a:r>
              <a:rPr lang="uk-UA" sz="2000" dirty="0"/>
              <a:t> того </a:t>
            </a:r>
            <a:r>
              <a:rPr lang="uk-UA" sz="2000" dirty="0" err="1"/>
              <a:t>есть</a:t>
            </a:r>
            <a:r>
              <a:rPr lang="uk-UA" sz="2000" dirty="0"/>
              <a:t> контроль на </a:t>
            </a:r>
            <a:r>
              <a:rPr lang="uk-UA" sz="2000" dirty="0" err="1"/>
              <a:t>размер</a:t>
            </a:r>
            <a:r>
              <a:rPr lang="ru-RU" sz="2000" dirty="0"/>
              <a:t>ы вложений</a:t>
            </a:r>
            <a:r>
              <a:rPr lang="en-US" sz="2000" dirty="0"/>
              <a:t> (</a:t>
            </a:r>
            <a:r>
              <a:rPr lang="ru-RU" sz="2000" dirty="0"/>
              <a:t>М</a:t>
            </a:r>
            <a:r>
              <a:rPr lang="uk-UA" sz="2000" dirty="0" err="1"/>
              <a:t>аксимальный</a:t>
            </a:r>
            <a:r>
              <a:rPr lang="uk-UA" sz="2000" dirty="0"/>
              <a:t> </a:t>
            </a:r>
            <a:r>
              <a:rPr lang="uk-UA" sz="2000" dirty="0" err="1"/>
              <a:t>размер</a:t>
            </a:r>
            <a:r>
              <a:rPr lang="uk-UA" sz="2000" dirty="0"/>
              <a:t> </a:t>
            </a:r>
            <a:r>
              <a:rPr lang="uk-UA" sz="2000" dirty="0" err="1"/>
              <a:t>файла</a:t>
            </a:r>
            <a:r>
              <a:rPr lang="uk-UA" sz="2000" dirty="0"/>
              <a:t> – </a:t>
            </a:r>
            <a:r>
              <a:rPr lang="en-US" sz="2000" dirty="0"/>
              <a:t>10</a:t>
            </a:r>
            <a:r>
              <a:rPr lang="uk-UA" sz="2000" dirty="0"/>
              <a:t> </a:t>
            </a:r>
            <a:r>
              <a:rPr lang="en-US" sz="2000" dirty="0"/>
              <a:t>MB, </a:t>
            </a:r>
            <a:r>
              <a:rPr lang="uk-UA" sz="2000" dirty="0" err="1"/>
              <a:t>максимальн</a:t>
            </a:r>
            <a:r>
              <a:rPr lang="ru-RU" sz="2000" dirty="0" err="1"/>
              <a:t>ый</a:t>
            </a:r>
            <a:r>
              <a:rPr lang="ru-RU" sz="2000" dirty="0"/>
              <a:t> размер всех вложений одной служебки – 100 </a:t>
            </a:r>
            <a:r>
              <a:rPr lang="en-US" sz="2000" dirty="0"/>
              <a:t>MB)</a:t>
            </a:r>
            <a:r>
              <a:rPr lang="uk-UA" sz="2000" dirty="0"/>
              <a:t>. </a:t>
            </a:r>
            <a:r>
              <a:rPr lang="uk-UA" sz="2000" dirty="0" err="1"/>
              <a:t>Попробуем</a:t>
            </a:r>
            <a:r>
              <a:rPr lang="uk-UA" sz="2000" dirty="0"/>
              <a:t> </a:t>
            </a:r>
            <a:r>
              <a:rPr lang="uk-UA" sz="2000" dirty="0" err="1"/>
              <a:t>отправить</a:t>
            </a:r>
            <a:r>
              <a:rPr lang="uk-UA" sz="2000" dirty="0"/>
              <a:t> – </a:t>
            </a:r>
            <a:r>
              <a:rPr lang="uk-UA" sz="2000" dirty="0" err="1"/>
              <a:t>получаем</a:t>
            </a:r>
            <a:r>
              <a:rPr lang="uk-UA" sz="2000" dirty="0"/>
              <a:t> </a:t>
            </a:r>
            <a:r>
              <a:rPr lang="uk-UA" sz="2000" dirty="0" err="1"/>
              <a:t>сообщение</a:t>
            </a:r>
            <a:r>
              <a:rPr lang="uk-UA" sz="2000" dirty="0"/>
              <a:t> об </a:t>
            </a:r>
            <a:r>
              <a:rPr lang="uk-UA" sz="2000" dirty="0" err="1"/>
              <a:t>ошибке</a:t>
            </a:r>
            <a:endParaRPr lang="ru-RU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5E0C45C-2877-45CC-9B4B-989FA9E4A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84184"/>
            <a:ext cx="9094365" cy="5115580"/>
          </a:xfrm>
        </p:spPr>
      </p:pic>
    </p:spTree>
    <p:extLst>
      <p:ext uri="{BB962C8B-B14F-4D97-AF65-F5344CB8AC3E}">
        <p14:creationId xmlns:p14="http://schemas.microsoft.com/office/powerpoint/2010/main" val="362459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38EE4-3714-4F64-9B72-99D05486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613"/>
          </a:xfrm>
        </p:spPr>
        <p:txBody>
          <a:bodyPr>
            <a:normAutofit fontScale="90000"/>
          </a:bodyPr>
          <a:lstStyle/>
          <a:p>
            <a:r>
              <a:rPr lang="uk-UA" sz="2000" dirty="0"/>
              <a:t>При </a:t>
            </a:r>
            <a:r>
              <a:rPr lang="uk-UA" sz="2000" dirty="0" err="1"/>
              <a:t>создании</a:t>
            </a:r>
            <a:r>
              <a:rPr lang="uk-UA" sz="2000" dirty="0"/>
              <a:t> служебки </a:t>
            </a:r>
            <a:r>
              <a:rPr lang="uk-UA" sz="2000" dirty="0" err="1"/>
              <a:t>есть</a:t>
            </a:r>
            <a:r>
              <a:rPr lang="uk-UA" sz="2000" dirty="0"/>
              <a:t> </a:t>
            </a:r>
            <a:r>
              <a:rPr lang="uk-UA" sz="2000" dirty="0" err="1"/>
              <a:t>подгонка</a:t>
            </a:r>
            <a:r>
              <a:rPr lang="uk-UA" sz="2000" dirty="0"/>
              <a:t> </a:t>
            </a:r>
            <a:r>
              <a:rPr lang="uk-UA" sz="2000" dirty="0" err="1"/>
              <a:t>под</a:t>
            </a:r>
            <a:r>
              <a:rPr lang="uk-UA" sz="2000" dirty="0"/>
              <a:t> </a:t>
            </a:r>
            <a:r>
              <a:rPr lang="uk-UA" sz="2000" dirty="0" err="1"/>
              <a:t>размер</a:t>
            </a:r>
            <a:r>
              <a:rPr lang="ru-RU" sz="2000" dirty="0"/>
              <a:t>ы окна – если оно маленькое элементы (кнопки, название файлов) становятся меньше – в кнопках убирается текст, в названиях файлов в конце …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29B999-7304-4D1A-86C5-49F77AEAA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75" y="1590733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31989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52B5B-B5FA-44D5-9D11-7C68AB2D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058"/>
          </a:xfrm>
        </p:spPr>
        <p:txBody>
          <a:bodyPr>
            <a:normAutofit/>
          </a:bodyPr>
          <a:lstStyle/>
          <a:p>
            <a:r>
              <a:rPr lang="ru-RU" sz="2000" dirty="0"/>
              <a:t>Покажем как работает кнопка «Просмотр». Создаем </a:t>
            </a:r>
            <a:r>
              <a:rPr lang="ru-RU" sz="2000" dirty="0" err="1"/>
              <a:t>служебку</a:t>
            </a:r>
            <a:endParaRPr lang="ru-RU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E18FDDC-E2BD-4DFC-8110-115C36079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4" y="1456509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48617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F0148-BAA2-4065-A1B0-092E3AD4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2400" dirty="0" err="1"/>
              <a:t>Нажимаем</a:t>
            </a:r>
            <a:r>
              <a:rPr lang="uk-UA" sz="2400" dirty="0"/>
              <a:t> «</a:t>
            </a:r>
            <a:r>
              <a:rPr lang="uk-UA" sz="2400" dirty="0" err="1"/>
              <a:t>Просмотр</a:t>
            </a:r>
            <a:r>
              <a:rPr lang="uk-UA" sz="2400" dirty="0"/>
              <a:t>»</a:t>
            </a:r>
            <a:endParaRPr lang="ru-RU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D4DE00-356D-4908-900F-D79E44F1B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" y="1808847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6811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733E7-3B45-4103-8F34-85505A35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281"/>
          </a:xfrm>
        </p:spPr>
        <p:txBody>
          <a:bodyPr>
            <a:normAutofit/>
          </a:bodyPr>
          <a:lstStyle/>
          <a:p>
            <a:r>
              <a:rPr lang="uk-UA" sz="2400" dirty="0"/>
              <a:t>Служебку </a:t>
            </a:r>
            <a:r>
              <a:rPr lang="uk-UA" sz="2400" dirty="0" err="1"/>
              <a:t>отправили</a:t>
            </a:r>
            <a:r>
              <a:rPr lang="uk-UA" sz="2400" dirty="0"/>
              <a:t>, </a:t>
            </a:r>
            <a:r>
              <a:rPr lang="uk-UA" sz="2400" dirty="0" err="1"/>
              <a:t>теперь</a:t>
            </a:r>
            <a:r>
              <a:rPr lang="uk-UA" sz="2400" dirty="0"/>
              <a:t> </a:t>
            </a:r>
            <a:r>
              <a:rPr lang="uk-UA" sz="2400" dirty="0" err="1"/>
              <a:t>откр</a:t>
            </a:r>
            <a:r>
              <a:rPr lang="ru-RU" sz="2400" dirty="0"/>
              <a:t>ы</a:t>
            </a:r>
            <a:r>
              <a:rPr lang="uk-UA" sz="2400" dirty="0" err="1"/>
              <a:t>ваем</a:t>
            </a:r>
            <a:r>
              <a:rPr lang="uk-UA" sz="2400" dirty="0"/>
              <a:t>. </a:t>
            </a:r>
            <a:r>
              <a:rPr lang="uk-UA" sz="2400" dirty="0" err="1"/>
              <a:t>Есть</a:t>
            </a:r>
            <a:r>
              <a:rPr lang="uk-UA" sz="2400" dirty="0"/>
              <a:t> </a:t>
            </a:r>
            <a:r>
              <a:rPr lang="uk-UA" sz="2400" dirty="0" err="1"/>
              <a:t>гиперссылка</a:t>
            </a:r>
            <a:r>
              <a:rPr lang="uk-UA" sz="2400" dirty="0"/>
              <a:t>, с </a:t>
            </a:r>
            <a:r>
              <a:rPr lang="uk-UA" sz="2400" dirty="0" err="1"/>
              <a:t>помощью</a:t>
            </a:r>
            <a:r>
              <a:rPr lang="uk-UA" sz="2400" dirty="0"/>
              <a:t> </a:t>
            </a:r>
            <a:r>
              <a:rPr lang="uk-UA" sz="2400" dirty="0" err="1"/>
              <a:t>которой</a:t>
            </a:r>
            <a:r>
              <a:rPr lang="uk-UA" sz="2400" dirty="0"/>
              <a:t> </a:t>
            </a:r>
            <a:r>
              <a:rPr lang="uk-UA" sz="2400" dirty="0" err="1"/>
              <a:t>можно</a:t>
            </a:r>
            <a:r>
              <a:rPr lang="uk-UA" sz="2400" dirty="0"/>
              <a:t> зайти в </a:t>
            </a:r>
            <a:r>
              <a:rPr lang="uk-UA" sz="2400" dirty="0" err="1"/>
              <a:t>другую</a:t>
            </a:r>
            <a:r>
              <a:rPr lang="uk-UA" sz="2400"/>
              <a:t> служебку</a:t>
            </a:r>
            <a:endParaRPr lang="ru-RU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6DC990-CF0F-4A77-AAC0-94A5390DB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7" y="161590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183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F0BBA-E2D7-42D1-8953-9DCAD01D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88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Предыстория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5BA1C5-41FF-4116-A513-676D31943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9901"/>
            <a:ext cx="10515600" cy="5187062"/>
          </a:xfrm>
        </p:spPr>
        <p:txBody>
          <a:bodyPr>
            <a:normAutofit/>
          </a:bodyPr>
          <a:lstStyle/>
          <a:p>
            <a:r>
              <a:rPr lang="ru-RU" sz="1600" dirty="0"/>
              <a:t>Почему именно документооборот? В моей компании мы его разработали на 1с и у меня как бы было ТЗ. Точнее вид, к которому нужно было стремиться</a:t>
            </a:r>
            <a:r>
              <a:rPr lang="en-US" sz="1600" dirty="0"/>
              <a:t>. </a:t>
            </a:r>
            <a:r>
              <a:rPr lang="ru-RU" sz="1600" dirty="0"/>
              <a:t>На картинках покажу как выглядит. Главное окно пользователя:</a:t>
            </a:r>
            <a:endParaRPr lang="en-US" sz="1600" dirty="0"/>
          </a:p>
          <a:p>
            <a:endParaRPr lang="en-US" sz="1600" dirty="0"/>
          </a:p>
          <a:p>
            <a:endParaRPr lang="ru-RU" sz="1600" dirty="0"/>
          </a:p>
          <a:p>
            <a:endParaRPr lang="ru-RU" sz="1600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D44CD22-F08D-4050-A4FA-26EF4C3335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165709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Точечный рисунок" r:id="rId3" imgW="0" imgH="0" progId="Paint.Picture">
                  <p:embed/>
                </p:oleObj>
              </mc:Choice>
              <mc:Fallback>
                <p:oleObj name="Точечный рисунок" r:id="rId3" imgW="0" imgH="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12235C-5EA7-400D-85BE-24A664425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2" y="1681789"/>
            <a:ext cx="10466214" cy="48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C83D8E-223D-47B9-AD68-D889BD516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2141537"/>
            <a:ext cx="7735712" cy="4351338"/>
          </a:xfr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E8023C1-3369-4230-84E1-23200563DAA9}"/>
              </a:ext>
            </a:extLst>
          </p:cNvPr>
          <p:cNvSpPr/>
          <p:nvPr/>
        </p:nvSpPr>
        <p:spPr>
          <a:xfrm>
            <a:off x="774582" y="742113"/>
            <a:ext cx="10515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Служебная записка – просмотр, согласование (выполнение/отмена)</a:t>
            </a:r>
            <a:r>
              <a:rPr lang="uk-UA" dirty="0"/>
              <a:t>. </a:t>
            </a:r>
            <a:r>
              <a:rPr lang="uk-UA" dirty="0" err="1"/>
              <a:t>Здесь</a:t>
            </a:r>
            <a:r>
              <a:rPr lang="uk-UA" dirty="0"/>
              <a:t> </a:t>
            </a:r>
            <a:r>
              <a:rPr lang="uk-UA" dirty="0" err="1"/>
              <a:t>можно</a:t>
            </a:r>
            <a:r>
              <a:rPr lang="uk-UA" dirty="0"/>
              <a:t> </a:t>
            </a:r>
            <a:r>
              <a:rPr lang="en-US" dirty="0"/>
              <a:t> </a:t>
            </a:r>
            <a:r>
              <a:rPr lang="ru-RU" dirty="0"/>
              <a:t>поставить выполнение, посмотреть историю, отправить на другого пользователя, поместить в корзину, скачать приложенные файлы. Кроме того есть переход по ссылкам - в другую </a:t>
            </a:r>
            <a:r>
              <a:rPr lang="ru-RU" dirty="0" err="1"/>
              <a:t>служебку</a:t>
            </a:r>
            <a:r>
              <a:rPr lang="ru-RU" dirty="0"/>
              <a:t>, сообщение (не на текущей картинке)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3BED6-53E6-4D78-8B81-A5CB603B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055"/>
          </a:xfrm>
        </p:spPr>
        <p:txBody>
          <a:bodyPr>
            <a:normAutofit fontScale="90000"/>
          </a:bodyPr>
          <a:lstStyle/>
          <a:p>
            <a:r>
              <a:rPr lang="ru-RU" sz="2000" dirty="0"/>
              <a:t>Журнал служебных записок. На закладке «Документооборот» служебки по видам (Входящие, Отмеченные, Отправленные, Черновики, Корзина), количество документов, сортировки, группировки. Закладка «Общий список» - все служебки данного пользователя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C4E247-F56A-4E33-9922-6D80B979E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5129"/>
            <a:ext cx="10120451" cy="4692417"/>
          </a:xfrm>
        </p:spPr>
      </p:pic>
    </p:spTree>
    <p:extLst>
      <p:ext uri="{BB962C8B-B14F-4D97-AF65-F5344CB8AC3E}">
        <p14:creationId xmlns:p14="http://schemas.microsoft.com/office/powerpoint/2010/main" val="45164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AE596-7B78-4ECF-8F9C-A5279ADB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1671"/>
          </a:xfrm>
        </p:spPr>
        <p:txBody>
          <a:bodyPr>
            <a:normAutofit/>
          </a:bodyPr>
          <a:lstStyle/>
          <a:p>
            <a:r>
              <a:rPr lang="uk-UA" sz="2400" dirty="0"/>
              <a:t>Панель </a:t>
            </a:r>
            <a:r>
              <a:rPr lang="uk-UA" sz="2400" dirty="0" err="1"/>
              <a:t>администратора</a:t>
            </a:r>
            <a:r>
              <a:rPr lang="uk-UA" sz="2400" dirty="0"/>
              <a:t> </a:t>
            </a:r>
            <a:r>
              <a:rPr lang="ru-RU" sz="2400" dirty="0"/>
              <a:t>выглядит так. Администратор имеет доступ ко всему, но он не отправляет документы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1733C7-F2CB-4C6F-ADD0-CCDC8A96A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65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5566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09901-E131-4E9B-9862-7B825A87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387"/>
          </a:xfrm>
        </p:spPr>
        <p:txBody>
          <a:bodyPr>
            <a:normAutofit fontScale="90000"/>
          </a:bodyPr>
          <a:lstStyle/>
          <a:p>
            <a:r>
              <a:rPr lang="uk-UA" dirty="0"/>
              <a:t>Структура </a:t>
            </a:r>
            <a:r>
              <a:rPr lang="uk-UA" dirty="0" err="1"/>
              <a:t>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5B5BE6-1322-4C28-87DA-19B2533E3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569"/>
            <a:ext cx="10515600" cy="5086394"/>
          </a:xfrm>
        </p:spPr>
        <p:txBody>
          <a:bodyPr/>
          <a:lstStyle/>
          <a:p>
            <a:r>
              <a:rPr lang="uk-UA" sz="1600" dirty="0"/>
              <a:t>В плане </a:t>
            </a:r>
            <a:r>
              <a:rPr lang="ru-RU" sz="1600" dirty="0"/>
              <a:t>разработки </a:t>
            </a:r>
            <a:r>
              <a:rPr lang="en-US" sz="1600" dirty="0"/>
              <a:t>Java </a:t>
            </a:r>
            <a:r>
              <a:rPr lang="uk-UA" sz="1600" dirty="0" err="1"/>
              <a:t>используется</a:t>
            </a:r>
            <a:r>
              <a:rPr lang="uk-UA" sz="1600" dirty="0"/>
              <a:t> </a:t>
            </a:r>
            <a:r>
              <a:rPr lang="en-US" sz="1600" dirty="0"/>
              <a:t>MVC </a:t>
            </a:r>
            <a:r>
              <a:rPr lang="ru-RU" sz="1600" dirty="0"/>
              <a:t>подход. Проект разбит на 4 составляющие: </a:t>
            </a:r>
            <a:r>
              <a:rPr lang="en-US" sz="1600" dirty="0"/>
              <a:t>core, </a:t>
            </a:r>
            <a:r>
              <a:rPr lang="en-US" sz="1600" dirty="0" err="1"/>
              <a:t>dao</a:t>
            </a:r>
            <a:r>
              <a:rPr lang="en-US" sz="1600" dirty="0"/>
              <a:t>, service, web</a:t>
            </a:r>
            <a:endParaRPr lang="ru-RU" sz="1600" dirty="0"/>
          </a:p>
          <a:p>
            <a:r>
              <a:rPr lang="ru-RU" sz="1600" dirty="0"/>
              <a:t>Есть также свои сущности, которые надо объяснить</a:t>
            </a:r>
            <a:r>
              <a:rPr lang="en-US" sz="1600" dirty="0"/>
              <a:t>:</a:t>
            </a:r>
          </a:p>
          <a:p>
            <a:pPr lvl="1"/>
            <a:r>
              <a:rPr lang="en-US" sz="1600" dirty="0" err="1"/>
              <a:t>AbstractCategory</a:t>
            </a:r>
            <a:r>
              <a:rPr lang="en-US" sz="1600" dirty="0"/>
              <a:t> – </a:t>
            </a:r>
            <a:r>
              <a:rPr lang="uk-UA" sz="1600" dirty="0" err="1"/>
              <a:t>абстрактн</a:t>
            </a:r>
            <a:r>
              <a:rPr lang="ru-RU" sz="1600" dirty="0" err="1"/>
              <a:t>ый</a:t>
            </a:r>
            <a:r>
              <a:rPr lang="ru-RU" sz="1600" dirty="0"/>
              <a:t> класс, от которого наследуются все справочники. Справочник – это структура данных</a:t>
            </a:r>
            <a:r>
              <a:rPr lang="en-US" sz="1600" dirty="0"/>
              <a:t> (</a:t>
            </a:r>
            <a:r>
              <a:rPr lang="uk-UA" sz="1600" dirty="0" err="1"/>
              <a:t>класс</a:t>
            </a:r>
            <a:r>
              <a:rPr lang="en-US" sz="1600" dirty="0"/>
              <a:t>)</a:t>
            </a:r>
            <a:r>
              <a:rPr lang="ru-RU" sz="1600" dirty="0"/>
              <a:t>, которая должна храниться в базе данных (БД), может содержать ссылки и не является периодической (пользователи, должности, валюты, файлы, департаменты)</a:t>
            </a:r>
            <a:r>
              <a:rPr lang="en-US" sz="1600" dirty="0"/>
              <a:t>. </a:t>
            </a:r>
            <a:r>
              <a:rPr lang="uk-UA" sz="1600" dirty="0" err="1"/>
              <a:t>Справочник</a:t>
            </a:r>
            <a:r>
              <a:rPr lang="uk-UA" sz="1600" dirty="0"/>
              <a:t> </a:t>
            </a:r>
            <a:r>
              <a:rPr lang="uk-UA" sz="1600" dirty="0" err="1"/>
              <a:t>также</a:t>
            </a:r>
            <a:r>
              <a:rPr lang="uk-UA" sz="1600" dirty="0"/>
              <a:t> </a:t>
            </a:r>
            <a:r>
              <a:rPr lang="ru-RU" sz="1600" dirty="0"/>
              <a:t>может быть иерархическим (в моем проекте иерархии нет)</a:t>
            </a:r>
          </a:p>
          <a:p>
            <a:pPr lvl="1"/>
            <a:r>
              <a:rPr lang="en-US" sz="1600" dirty="0" err="1"/>
              <a:t>AbstractDocument</a:t>
            </a:r>
            <a:r>
              <a:rPr lang="en-US" sz="1600" dirty="0"/>
              <a:t> - </a:t>
            </a:r>
            <a:r>
              <a:rPr lang="uk-UA" sz="1600" dirty="0" err="1"/>
              <a:t>абстрактн</a:t>
            </a:r>
            <a:r>
              <a:rPr lang="ru-RU" sz="1600" dirty="0" err="1"/>
              <a:t>ый</a:t>
            </a:r>
            <a:r>
              <a:rPr lang="ru-RU" sz="1600" dirty="0"/>
              <a:t> класс, от которого наследуются все </a:t>
            </a:r>
            <a:r>
              <a:rPr lang="uk-UA" sz="1600" dirty="0"/>
              <a:t>документ</a:t>
            </a:r>
            <a:r>
              <a:rPr lang="ru-RU" sz="1600" dirty="0"/>
              <a:t>ы. Документ – это структура данных</a:t>
            </a:r>
            <a:r>
              <a:rPr lang="en-US" sz="1600" dirty="0"/>
              <a:t> (</a:t>
            </a:r>
            <a:r>
              <a:rPr lang="uk-UA" sz="1600" dirty="0" err="1"/>
              <a:t>класс</a:t>
            </a:r>
            <a:r>
              <a:rPr lang="en-US" sz="1600" dirty="0"/>
              <a:t>)</a:t>
            </a:r>
            <a:r>
              <a:rPr lang="ru-RU" sz="1600" dirty="0"/>
              <a:t>, которая должна храниться в БД, может содержать ссылки и является периодической</a:t>
            </a:r>
            <a:endParaRPr lang="en-US" sz="1600" dirty="0"/>
          </a:p>
          <a:p>
            <a:pPr lvl="1"/>
            <a:r>
              <a:rPr lang="en-US" sz="1600" dirty="0" err="1"/>
              <a:t>AbstractDocumentEdi</a:t>
            </a:r>
            <a:r>
              <a:rPr lang="en-US" sz="1600" dirty="0"/>
              <a:t> - </a:t>
            </a:r>
            <a:r>
              <a:rPr lang="uk-UA" sz="1600" dirty="0" err="1"/>
              <a:t>абстрактн</a:t>
            </a:r>
            <a:r>
              <a:rPr lang="ru-RU" sz="1600" dirty="0" err="1"/>
              <a:t>ый</a:t>
            </a:r>
            <a:r>
              <a:rPr lang="ru-RU" sz="1600" dirty="0"/>
              <a:t> класс, родителем которого является </a:t>
            </a:r>
            <a:r>
              <a:rPr lang="en-US" sz="1600" dirty="0" err="1"/>
              <a:t>AbstractDocument</a:t>
            </a:r>
            <a:r>
              <a:rPr lang="ru-RU" sz="1600" dirty="0"/>
              <a:t> и от которого наследуются д</a:t>
            </a:r>
            <a:r>
              <a:rPr lang="uk-UA" sz="1600" dirty="0" err="1"/>
              <a:t>окумент</a:t>
            </a:r>
            <a:r>
              <a:rPr lang="ru-RU" sz="1600" dirty="0"/>
              <a:t>ы, которые используются в Документообороте (</a:t>
            </a:r>
            <a:r>
              <a:rPr lang="ru-RU" sz="1600" dirty="0" err="1"/>
              <a:t>служебка</a:t>
            </a:r>
            <a:r>
              <a:rPr lang="ru-RU" sz="1600" dirty="0"/>
              <a:t>, сообщение)</a:t>
            </a:r>
            <a:endParaRPr lang="en-US" sz="1600" dirty="0"/>
          </a:p>
          <a:p>
            <a:pPr lvl="1"/>
            <a:r>
              <a:rPr lang="uk-UA" sz="1600" dirty="0" err="1"/>
              <a:t>Кроме</a:t>
            </a:r>
            <a:r>
              <a:rPr lang="uk-UA" sz="1600" dirty="0"/>
              <a:t> того </a:t>
            </a:r>
            <a:r>
              <a:rPr lang="uk-UA" sz="1600" dirty="0" err="1"/>
              <a:t>есть</a:t>
            </a:r>
            <a:r>
              <a:rPr lang="uk-UA" sz="1600" dirty="0"/>
              <a:t> 4 </a:t>
            </a:r>
            <a:r>
              <a:rPr lang="uk-UA" sz="1600" dirty="0" err="1"/>
              <a:t>класса</a:t>
            </a:r>
            <a:r>
              <a:rPr lang="uk-UA" sz="1600" dirty="0"/>
              <a:t>, </a:t>
            </a:r>
            <a:r>
              <a:rPr lang="uk-UA" sz="1600" dirty="0" err="1"/>
              <a:t>кото</a:t>
            </a:r>
            <a:r>
              <a:rPr lang="ru-RU" sz="1600" dirty="0" err="1"/>
              <a:t>рые</a:t>
            </a:r>
            <a:r>
              <a:rPr lang="ru-RU" sz="1600" dirty="0"/>
              <a:t> отвечают за адресацию документов (т.к. мы пересылаем документы между сотрудниками)</a:t>
            </a:r>
            <a:r>
              <a:rPr lang="en-US" sz="1600" dirty="0"/>
              <a:t>: </a:t>
            </a:r>
            <a:r>
              <a:rPr lang="en-US" sz="1600" dirty="0" err="1"/>
              <a:t>BusinessProcess</a:t>
            </a:r>
            <a:r>
              <a:rPr lang="en-US" sz="1600" dirty="0"/>
              <a:t>, </a:t>
            </a:r>
            <a:r>
              <a:rPr lang="en-US" sz="1600" dirty="0" err="1"/>
              <a:t>BusinessProcessSequence</a:t>
            </a:r>
            <a:r>
              <a:rPr lang="en-US" sz="1600" dirty="0"/>
              <a:t>, </a:t>
            </a:r>
            <a:r>
              <a:rPr lang="en-US" sz="1600" dirty="0" err="1"/>
              <a:t>ExecutorTask</a:t>
            </a:r>
            <a:r>
              <a:rPr lang="en-US" sz="1600" dirty="0"/>
              <a:t>, </a:t>
            </a:r>
            <a:r>
              <a:rPr lang="en-US" sz="1600" dirty="0" err="1"/>
              <a:t>ExecutorTaskFolderStructure</a:t>
            </a:r>
            <a:endParaRPr lang="en-US" sz="1600" dirty="0"/>
          </a:p>
          <a:p>
            <a:pPr lvl="2"/>
            <a:r>
              <a:rPr lang="en-US" sz="1200" dirty="0" err="1"/>
              <a:t>BusinessProcess</a:t>
            </a:r>
            <a:r>
              <a:rPr lang="en-US" sz="1200" dirty="0"/>
              <a:t> – </a:t>
            </a:r>
            <a:r>
              <a:rPr lang="uk-UA" sz="1200" dirty="0" err="1"/>
              <a:t>Объединяет</a:t>
            </a:r>
            <a:r>
              <a:rPr lang="uk-UA" sz="1200" dirty="0"/>
              <a:t> всю </a:t>
            </a:r>
            <a:r>
              <a:rPr lang="uk-UA" sz="1200" dirty="0" err="1"/>
              <a:t>информацию</a:t>
            </a:r>
            <a:r>
              <a:rPr lang="uk-UA" sz="1200" dirty="0"/>
              <a:t> о </a:t>
            </a:r>
            <a:r>
              <a:rPr lang="uk-UA" sz="1200" dirty="0" err="1"/>
              <a:t>ходе</a:t>
            </a:r>
            <a:r>
              <a:rPr lang="uk-UA" sz="1200" dirty="0"/>
              <a:t> </a:t>
            </a:r>
            <a:r>
              <a:rPr lang="uk-UA" sz="1200" dirty="0" err="1"/>
              <a:t>согласования</a:t>
            </a:r>
            <a:r>
              <a:rPr lang="uk-UA" sz="1200" dirty="0"/>
              <a:t> документа (</a:t>
            </a:r>
            <a:r>
              <a:rPr lang="ru-RU" sz="1200" dirty="0" err="1"/>
              <a:t>служебка</a:t>
            </a:r>
            <a:r>
              <a:rPr lang="ru-RU" sz="1200" dirty="0"/>
              <a:t>, сообщение</a:t>
            </a:r>
            <a:r>
              <a:rPr lang="uk-UA" sz="1200" dirty="0"/>
              <a:t>)</a:t>
            </a:r>
          </a:p>
          <a:p>
            <a:pPr lvl="2"/>
            <a:r>
              <a:rPr lang="en-US" sz="1200" dirty="0" err="1"/>
              <a:t>BusinessProcessSequence</a:t>
            </a:r>
            <a:r>
              <a:rPr lang="ru-RU" sz="1200" dirty="0"/>
              <a:t> – Последовательность согласования бизнес процесса (до 3-го сотрудника может дойти только если согласовали 2 предыдущих) </a:t>
            </a:r>
          </a:p>
          <a:p>
            <a:pPr lvl="2"/>
            <a:r>
              <a:rPr lang="en-US" sz="1200" dirty="0" err="1"/>
              <a:t>ExecutorTask</a:t>
            </a:r>
            <a:r>
              <a:rPr lang="en-US" sz="1200" dirty="0"/>
              <a:t> – </a:t>
            </a:r>
            <a:r>
              <a:rPr lang="ru-RU" sz="1200" dirty="0"/>
              <a:t>если задача создана, то с ней нужно что-то сделать (она может и не создаться, если 2 сотрудника не согласовали перед 3-м)</a:t>
            </a:r>
          </a:p>
          <a:p>
            <a:pPr lvl="2"/>
            <a:r>
              <a:rPr lang="en-US" sz="1200" dirty="0" err="1"/>
              <a:t>ExecutorTaskFolderStructure</a:t>
            </a:r>
            <a:r>
              <a:rPr lang="ru-RU" sz="1200" dirty="0"/>
              <a:t> – расположение задач в папках (Входящие, Отмеченные, Отправленные, Черновики, Корзина) 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3463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C767A-5F47-47A6-9A8B-8F50E525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387"/>
          </a:xfrm>
        </p:spPr>
        <p:txBody>
          <a:bodyPr>
            <a:normAutofit/>
          </a:bodyPr>
          <a:lstStyle/>
          <a:p>
            <a:r>
              <a:rPr lang="ru-RU" sz="2400" dirty="0"/>
              <a:t>Старт и начальное заполнение данными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DCDBDF-AA5C-4FC5-8D92-26CF7F063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4" y="1814426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975A8-4442-472D-845F-1353C737646F}"/>
              </a:ext>
            </a:extLst>
          </p:cNvPr>
          <p:cNvSpPr txBox="1"/>
          <p:nvPr/>
        </p:nvSpPr>
        <p:spPr>
          <a:xfrm>
            <a:off x="897622" y="981512"/>
            <a:ext cx="815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пользователей  (и других данных) еще нет – их необходимо создать. При 1-м старте есть такая возможность. Нажимаем </a:t>
            </a:r>
            <a:r>
              <a:rPr lang="en-US" dirty="0"/>
              <a:t>“Login”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6761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1144</Words>
  <Application>Microsoft Office PowerPoint</Application>
  <PresentationFormat>Широкоэкранный</PresentationFormat>
  <Paragraphs>60</Paragraphs>
  <Slides>38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Тема Office</vt:lpstr>
      <vt:lpstr>Точечный рисунок</vt:lpstr>
      <vt:lpstr>Проект Документооборот</vt:lpstr>
      <vt:lpstr>Используемые технологии</vt:lpstr>
      <vt:lpstr>Цели</vt:lpstr>
      <vt:lpstr>Предыстория</vt:lpstr>
      <vt:lpstr>Презентация PowerPoint</vt:lpstr>
      <vt:lpstr>Журнал служебных записок. На закладке «Документооборот» служебки по видам (Входящие, Отмеченные, Отправленные, Черновики, Корзина), количество документов, сортировки, группировки. Закладка «Общий список» - все служебки данного пользователя</vt:lpstr>
      <vt:lpstr>Панель администратора выглядит так. Администратор имеет доступ ко всему, но он не отправляет документы</vt:lpstr>
      <vt:lpstr>Структура проекта</vt:lpstr>
      <vt:lpstr>Старт и начальное заполнение данными</vt:lpstr>
      <vt:lpstr>Далее нажимаем «Create categories (departments, positions, users, contractors, cost items, currencies, legal organizations, planning periods)»</vt:lpstr>
      <vt:lpstr>После создания начальных данных попадаем в панель администратора. Когда данные есть в базе – у нее такой вид</vt:lpstr>
      <vt:lpstr>Перейдем на страницу авторизации http://localhost:8080/user? Пароль admin: 12345  остальные пользователи: 123 Зайдем под itkostya</vt:lpstr>
      <vt:lpstr>Главная страница пользователя itkostya Журов Константин Александрович. Пока никаких данных нет</vt:lpstr>
      <vt:lpstr>Создадим служебку </vt:lpstr>
      <vt:lpstr>Страница создания служебки</vt:lpstr>
      <vt:lpstr>Нажимаем «Выбрать кому». Выбираем одного пользователя. Он будет в шапке документа</vt:lpstr>
      <vt:lpstr>Заполняем Тема, Текст. В тексте можно использовать HTML теги. При нажатии «Просмотр» можно увидеть результаты</vt:lpstr>
      <vt:lpstr>Нажимаем “Отправить – На согласование”</vt:lpstr>
      <vt:lpstr>Появляется окно выбора пользователей, которым отправится документ и тех, кто будут в списке бизнес-процесса согласования (документ может не отправиться сразу на всех). Нажимаем «Выбрать»</vt:lpstr>
      <vt:lpstr>Ставим галочки, нажимаем «Выбрать»</vt:lpstr>
      <vt:lpstr>Документ уже практически готов к отправке. Осталось указать очередность согласования – используем кнопки «Вверх», «Вниз» (или «Удалить», «Удалить все» если ошиблись), а также порядок согласования – Ждать/Не ждать. Т.е. в данном конкретном случае Журов (отправлять можно себе) и Чегалкин получат служебку сразу, а Капитошка только после того, как они согласуют. Кроме того можно написать комментарий – он не влияет на тело служебки. Это доп. инфа для пользователей</vt:lpstr>
      <vt:lpstr>Служебка отправлена – главная панель пользователя, который ее получил. Закладка «На рассмотрении» - это то, что приходит нам</vt:lpstr>
      <vt:lpstr>Закладка «На контроле» - это то, что уходит от нас и еще не выполнено (согласовано/утверждено или др. статус)</vt:lpstr>
      <vt:lpstr>Зайдем в служебку, которая пришла пользователю</vt:lpstr>
      <vt:lpstr>Что еще можно делать при создании служебки</vt:lpstr>
      <vt:lpstr>В поле «Кому» выбирать пользователей с помощью клавиш клавиатуры вверх/вниз и Enter </vt:lpstr>
      <vt:lpstr>В поле «Кому» есть возможность автоподстановки – начинаем писать фамилию/имя что то еще – появляются пользователи. Выбираем нужного стрелками и Enter или мышкой</vt:lpstr>
      <vt:lpstr>Если при создании служебки мы решили ее пока не отправлять, то ее можно сохранить как черновик – нажимаем соответствующую кнопку</vt:lpstr>
      <vt:lpstr>Служебка-черновик не видна на закладках «На рассмотрении», «На контроле». Необходимо нажать большую кнопку «Служебные»</vt:lpstr>
      <vt:lpstr>Затем нажать «Черновики»</vt:lpstr>
      <vt:lpstr>При отправке служебки можно указывать тип процесса (согласование, ознакомление, исполнение, утверждение, визирование), которые поставит пользователь-получатель. Обычно пользователи ставят «Согласование», «Ознакомление». «Исполнение» - начальник отправляет подчиненному. «Утверждение», «Визирование» - отправка начальству</vt:lpstr>
      <vt:lpstr>Пример со всему типами процесса</vt:lpstr>
      <vt:lpstr>В процессе создания/отправки документа есть проверки – «Тема», «Текст» должны быть заполнены. Если это не так – сообщение об ошибке</vt:lpstr>
      <vt:lpstr>Кроме того есть контроль на размеры вложений (Максимальный размер файла – 10 MB, максимальный размер всех вложений одной служебки – 100 MB). Попробуем отправить – получаем сообщение об ошибке</vt:lpstr>
      <vt:lpstr>При создании служебки есть подгонка под размеры окна – если оно маленькое элементы (кнопки, название файлов) становятся меньше – в кнопках убирается текст, в названиях файлов в конце …</vt:lpstr>
      <vt:lpstr>Покажем как работает кнопка «Просмотр». Создаем служебку</vt:lpstr>
      <vt:lpstr>Нажимаем «Просмотр»</vt:lpstr>
      <vt:lpstr>Служебку отправили, теперь открываем. Есть гиперссылка, с помощью которой можно зайти в другую служебку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Документооборот</dc:title>
  <dc:creator>Константин Журов</dc:creator>
  <cp:lastModifiedBy>Константин Журов</cp:lastModifiedBy>
  <cp:revision>97</cp:revision>
  <dcterms:created xsi:type="dcterms:W3CDTF">2019-03-01T08:09:23Z</dcterms:created>
  <dcterms:modified xsi:type="dcterms:W3CDTF">2019-03-01T16:13:28Z</dcterms:modified>
</cp:coreProperties>
</file>